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notesMasterIdLst>
    <p:notesMasterId r:id="rId25"/>
  </p:notesMasterIdLst>
  <p:sldIdLst>
    <p:sldId id="256" r:id="rId2"/>
    <p:sldId id="264" r:id="rId3"/>
    <p:sldId id="260" r:id="rId4"/>
    <p:sldId id="261" r:id="rId5"/>
    <p:sldId id="275" r:id="rId6"/>
    <p:sldId id="262" r:id="rId7"/>
    <p:sldId id="263" r:id="rId8"/>
    <p:sldId id="280" r:id="rId9"/>
    <p:sldId id="266" r:id="rId10"/>
    <p:sldId id="268" r:id="rId11"/>
    <p:sldId id="279" r:id="rId12"/>
    <p:sldId id="271" r:id="rId13"/>
    <p:sldId id="257" r:id="rId14"/>
    <p:sldId id="258" r:id="rId15"/>
    <p:sldId id="272" r:id="rId16"/>
    <p:sldId id="259" r:id="rId17"/>
    <p:sldId id="273" r:id="rId18"/>
    <p:sldId id="282" r:id="rId19"/>
    <p:sldId id="274" r:id="rId20"/>
    <p:sldId id="283" r:id="rId21"/>
    <p:sldId id="284" r:id="rId22"/>
    <p:sldId id="285" r:id="rId23"/>
    <p:sldId id="286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3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E3C52B-66C1-4495-B7EF-C55A558170D5}" type="doc">
      <dgm:prSet loTypeId="urn:microsoft.com/office/officeart/2005/8/layout/hierarchy1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681ABF0-C96D-4573-AD19-D4A2EDF3B4A9}">
      <dgm:prSet/>
      <dgm:spPr/>
      <dgm:t>
        <a:bodyPr/>
        <a:lstStyle/>
        <a:p>
          <a:pPr rtl="0"/>
          <a:r>
            <a:rPr lang="en-US" dirty="0">
              <a:latin typeface="HfW cursive" panose="00000500000000000000" pitchFamily="2" charset="0"/>
            </a:rPr>
            <a:t>Identified children will have success plans created for them designed by all staff that support the child.</a:t>
          </a:r>
        </a:p>
      </dgm:t>
    </dgm:pt>
    <dgm:pt modelId="{206EDF8A-AC7A-490A-94A5-EB0CEAE8E7EB}" type="parTrans" cxnId="{12CAB646-4222-4824-BAC1-B2CB4A73923A}">
      <dgm:prSet/>
      <dgm:spPr/>
      <dgm:t>
        <a:bodyPr/>
        <a:lstStyle/>
        <a:p>
          <a:endParaRPr lang="en-US"/>
        </a:p>
      </dgm:t>
    </dgm:pt>
    <dgm:pt modelId="{12ADF73C-EBC7-4838-99FA-5FAC6ED4D8E5}" type="sibTrans" cxnId="{12CAB646-4222-4824-BAC1-B2CB4A73923A}">
      <dgm:prSet/>
      <dgm:spPr/>
      <dgm:t>
        <a:bodyPr/>
        <a:lstStyle/>
        <a:p>
          <a:endParaRPr lang="en-US"/>
        </a:p>
      </dgm:t>
    </dgm:pt>
    <dgm:pt modelId="{B8B33646-66E3-4FEC-896B-D934364D494B}">
      <dgm:prSet/>
      <dgm:spPr/>
      <dgm:t>
        <a:bodyPr/>
        <a:lstStyle/>
        <a:p>
          <a:r>
            <a:rPr lang="en-US" dirty="0">
              <a:latin typeface="HfW cursive" panose="00000500000000000000" pitchFamily="2" charset="0"/>
            </a:rPr>
            <a:t>These plans will adapt the routine for them that still allows them to follow them.</a:t>
          </a:r>
        </a:p>
      </dgm:t>
    </dgm:pt>
    <dgm:pt modelId="{D80A64C1-FFCF-4A01-B4DF-034C1E954596}" type="parTrans" cxnId="{D498E60F-FC3B-4B20-ADA7-2F36976E0BCC}">
      <dgm:prSet/>
      <dgm:spPr/>
      <dgm:t>
        <a:bodyPr/>
        <a:lstStyle/>
        <a:p>
          <a:endParaRPr lang="en-US"/>
        </a:p>
      </dgm:t>
    </dgm:pt>
    <dgm:pt modelId="{9B20A6C4-F475-4DB4-9D57-059C3B2B24A1}" type="sibTrans" cxnId="{D498E60F-FC3B-4B20-ADA7-2F36976E0BCC}">
      <dgm:prSet/>
      <dgm:spPr/>
      <dgm:t>
        <a:bodyPr/>
        <a:lstStyle/>
        <a:p>
          <a:endParaRPr lang="en-US"/>
        </a:p>
      </dgm:t>
    </dgm:pt>
    <dgm:pt modelId="{F782ACDB-E605-46ED-9DC8-155988D4D0D7}">
      <dgm:prSet/>
      <dgm:spPr/>
      <dgm:t>
        <a:bodyPr/>
        <a:lstStyle/>
        <a:p>
          <a:r>
            <a:rPr lang="en-US" dirty="0">
              <a:latin typeface="HfW cursive" panose="00000500000000000000" pitchFamily="2" charset="0"/>
            </a:rPr>
            <a:t>The same high expectation is applied.</a:t>
          </a:r>
        </a:p>
      </dgm:t>
    </dgm:pt>
    <dgm:pt modelId="{8DBC10CF-B317-42FE-A9B4-65E8C26FB052}" type="parTrans" cxnId="{EB8AED1A-EFAA-42D7-9BAD-FD5DDA1E5BDB}">
      <dgm:prSet/>
      <dgm:spPr/>
      <dgm:t>
        <a:bodyPr/>
        <a:lstStyle/>
        <a:p>
          <a:endParaRPr lang="en-US"/>
        </a:p>
      </dgm:t>
    </dgm:pt>
    <dgm:pt modelId="{DA52896D-7DCC-46A1-9A88-98E2A28C0B9B}" type="sibTrans" cxnId="{EB8AED1A-EFAA-42D7-9BAD-FD5DDA1E5BDB}">
      <dgm:prSet/>
      <dgm:spPr/>
      <dgm:t>
        <a:bodyPr/>
        <a:lstStyle/>
        <a:p>
          <a:endParaRPr lang="en-US"/>
        </a:p>
      </dgm:t>
    </dgm:pt>
    <dgm:pt modelId="{AA710769-7C99-464E-BD8F-05EC4A94F95A}" type="pres">
      <dgm:prSet presAssocID="{BFE3C52B-66C1-4495-B7EF-C55A558170D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BC62A3F-7556-40DD-B1B2-D1341B74E753}" type="pres">
      <dgm:prSet presAssocID="{8681ABF0-C96D-4573-AD19-D4A2EDF3B4A9}" presName="hierRoot1" presStyleCnt="0"/>
      <dgm:spPr/>
    </dgm:pt>
    <dgm:pt modelId="{F3527559-B589-4499-8369-062BBD022590}" type="pres">
      <dgm:prSet presAssocID="{8681ABF0-C96D-4573-AD19-D4A2EDF3B4A9}" presName="composite" presStyleCnt="0"/>
      <dgm:spPr/>
    </dgm:pt>
    <dgm:pt modelId="{E273E471-209A-423C-9F44-9B984F85EE50}" type="pres">
      <dgm:prSet presAssocID="{8681ABF0-C96D-4573-AD19-D4A2EDF3B4A9}" presName="background" presStyleLbl="node0" presStyleIdx="0" presStyleCnt="3"/>
      <dgm:spPr/>
    </dgm:pt>
    <dgm:pt modelId="{2FD497D0-1D7C-4A1F-ADBE-A2BE5C3B61FF}" type="pres">
      <dgm:prSet presAssocID="{8681ABF0-C96D-4573-AD19-D4A2EDF3B4A9}" presName="text" presStyleLbl="fgAcc0" presStyleIdx="0" presStyleCnt="3">
        <dgm:presLayoutVars>
          <dgm:chPref val="3"/>
        </dgm:presLayoutVars>
      </dgm:prSet>
      <dgm:spPr/>
    </dgm:pt>
    <dgm:pt modelId="{84ED98B5-B463-4792-B689-0830C6C09735}" type="pres">
      <dgm:prSet presAssocID="{8681ABF0-C96D-4573-AD19-D4A2EDF3B4A9}" presName="hierChild2" presStyleCnt="0"/>
      <dgm:spPr/>
    </dgm:pt>
    <dgm:pt modelId="{5E6C6874-E6B0-4021-BC13-9BF5DFAD58FA}" type="pres">
      <dgm:prSet presAssocID="{B8B33646-66E3-4FEC-896B-D934364D494B}" presName="hierRoot1" presStyleCnt="0"/>
      <dgm:spPr/>
    </dgm:pt>
    <dgm:pt modelId="{633B0C38-C9F2-41C0-878B-86B8E62AAAC8}" type="pres">
      <dgm:prSet presAssocID="{B8B33646-66E3-4FEC-896B-D934364D494B}" presName="composite" presStyleCnt="0"/>
      <dgm:spPr/>
    </dgm:pt>
    <dgm:pt modelId="{0ED6A73F-6AED-44D7-B523-BD3128C84224}" type="pres">
      <dgm:prSet presAssocID="{B8B33646-66E3-4FEC-896B-D934364D494B}" presName="background" presStyleLbl="node0" presStyleIdx="1" presStyleCnt="3"/>
      <dgm:spPr/>
    </dgm:pt>
    <dgm:pt modelId="{C78C464C-00A3-47F3-8F0F-80B8499370A8}" type="pres">
      <dgm:prSet presAssocID="{B8B33646-66E3-4FEC-896B-D934364D494B}" presName="text" presStyleLbl="fgAcc0" presStyleIdx="1" presStyleCnt="3">
        <dgm:presLayoutVars>
          <dgm:chPref val="3"/>
        </dgm:presLayoutVars>
      </dgm:prSet>
      <dgm:spPr/>
    </dgm:pt>
    <dgm:pt modelId="{9CE420D5-8AA2-43E7-82E6-7553D0A1F2AE}" type="pres">
      <dgm:prSet presAssocID="{B8B33646-66E3-4FEC-896B-D934364D494B}" presName="hierChild2" presStyleCnt="0"/>
      <dgm:spPr/>
    </dgm:pt>
    <dgm:pt modelId="{CFF94DF4-4449-4B9B-BC11-07FA21E11207}" type="pres">
      <dgm:prSet presAssocID="{F782ACDB-E605-46ED-9DC8-155988D4D0D7}" presName="hierRoot1" presStyleCnt="0"/>
      <dgm:spPr/>
    </dgm:pt>
    <dgm:pt modelId="{34093D83-8FC7-457C-AFBF-7431BE18B412}" type="pres">
      <dgm:prSet presAssocID="{F782ACDB-E605-46ED-9DC8-155988D4D0D7}" presName="composite" presStyleCnt="0"/>
      <dgm:spPr/>
    </dgm:pt>
    <dgm:pt modelId="{5DD847D7-8F47-442A-99A6-011DC4880564}" type="pres">
      <dgm:prSet presAssocID="{F782ACDB-E605-46ED-9DC8-155988D4D0D7}" presName="background" presStyleLbl="node0" presStyleIdx="2" presStyleCnt="3"/>
      <dgm:spPr/>
    </dgm:pt>
    <dgm:pt modelId="{80E097FB-ED25-46D9-A248-6F5CD82D785C}" type="pres">
      <dgm:prSet presAssocID="{F782ACDB-E605-46ED-9DC8-155988D4D0D7}" presName="text" presStyleLbl="fgAcc0" presStyleIdx="2" presStyleCnt="3">
        <dgm:presLayoutVars>
          <dgm:chPref val="3"/>
        </dgm:presLayoutVars>
      </dgm:prSet>
      <dgm:spPr/>
    </dgm:pt>
    <dgm:pt modelId="{4CE512C5-3E65-4C58-A7C8-EC618C3D4EF5}" type="pres">
      <dgm:prSet presAssocID="{F782ACDB-E605-46ED-9DC8-155988D4D0D7}" presName="hierChild2" presStyleCnt="0"/>
      <dgm:spPr/>
    </dgm:pt>
  </dgm:ptLst>
  <dgm:cxnLst>
    <dgm:cxn modelId="{A688F10D-AC18-42B0-BEF5-705E3BCEF701}" type="presOf" srcId="{BFE3C52B-66C1-4495-B7EF-C55A558170D5}" destId="{AA710769-7C99-464E-BD8F-05EC4A94F95A}" srcOrd="0" destOrd="0" presId="urn:microsoft.com/office/officeart/2005/8/layout/hierarchy1"/>
    <dgm:cxn modelId="{D498E60F-FC3B-4B20-ADA7-2F36976E0BCC}" srcId="{BFE3C52B-66C1-4495-B7EF-C55A558170D5}" destId="{B8B33646-66E3-4FEC-896B-D934364D494B}" srcOrd="1" destOrd="0" parTransId="{D80A64C1-FFCF-4A01-B4DF-034C1E954596}" sibTransId="{9B20A6C4-F475-4DB4-9D57-059C3B2B24A1}"/>
    <dgm:cxn modelId="{EB8AED1A-EFAA-42D7-9BAD-FD5DDA1E5BDB}" srcId="{BFE3C52B-66C1-4495-B7EF-C55A558170D5}" destId="{F782ACDB-E605-46ED-9DC8-155988D4D0D7}" srcOrd="2" destOrd="0" parTransId="{8DBC10CF-B317-42FE-A9B4-65E8C26FB052}" sibTransId="{DA52896D-7DCC-46A1-9A88-98E2A28C0B9B}"/>
    <dgm:cxn modelId="{12CAB646-4222-4824-BAC1-B2CB4A73923A}" srcId="{BFE3C52B-66C1-4495-B7EF-C55A558170D5}" destId="{8681ABF0-C96D-4573-AD19-D4A2EDF3B4A9}" srcOrd="0" destOrd="0" parTransId="{206EDF8A-AC7A-490A-94A5-EB0CEAE8E7EB}" sibTransId="{12ADF73C-EBC7-4838-99FA-5FAC6ED4D8E5}"/>
    <dgm:cxn modelId="{57A56372-5E6C-47E3-8021-FCD175BD8E23}" type="presOf" srcId="{B8B33646-66E3-4FEC-896B-D934364D494B}" destId="{C78C464C-00A3-47F3-8F0F-80B8499370A8}" srcOrd="0" destOrd="0" presId="urn:microsoft.com/office/officeart/2005/8/layout/hierarchy1"/>
    <dgm:cxn modelId="{0B89A797-3BFD-47B9-B851-1147318842EB}" type="presOf" srcId="{8681ABF0-C96D-4573-AD19-D4A2EDF3B4A9}" destId="{2FD497D0-1D7C-4A1F-ADBE-A2BE5C3B61FF}" srcOrd="0" destOrd="0" presId="urn:microsoft.com/office/officeart/2005/8/layout/hierarchy1"/>
    <dgm:cxn modelId="{39DA49E6-6CE0-4A0D-9415-6C60BF76B737}" type="presOf" srcId="{F782ACDB-E605-46ED-9DC8-155988D4D0D7}" destId="{80E097FB-ED25-46D9-A248-6F5CD82D785C}" srcOrd="0" destOrd="0" presId="urn:microsoft.com/office/officeart/2005/8/layout/hierarchy1"/>
    <dgm:cxn modelId="{C854933F-97E4-4845-846A-8087579351E7}" type="presParOf" srcId="{AA710769-7C99-464E-BD8F-05EC4A94F95A}" destId="{3BC62A3F-7556-40DD-B1B2-D1341B74E753}" srcOrd="0" destOrd="0" presId="urn:microsoft.com/office/officeart/2005/8/layout/hierarchy1"/>
    <dgm:cxn modelId="{0D36DAC2-7C13-48DD-ABE3-DDB1E3CA73F3}" type="presParOf" srcId="{3BC62A3F-7556-40DD-B1B2-D1341B74E753}" destId="{F3527559-B589-4499-8369-062BBD022590}" srcOrd="0" destOrd="0" presId="urn:microsoft.com/office/officeart/2005/8/layout/hierarchy1"/>
    <dgm:cxn modelId="{85F21C96-9760-4E97-A054-884131ED2B09}" type="presParOf" srcId="{F3527559-B589-4499-8369-062BBD022590}" destId="{E273E471-209A-423C-9F44-9B984F85EE50}" srcOrd="0" destOrd="0" presId="urn:microsoft.com/office/officeart/2005/8/layout/hierarchy1"/>
    <dgm:cxn modelId="{F278CB91-DE30-440A-A376-EDAB1D3B040C}" type="presParOf" srcId="{F3527559-B589-4499-8369-062BBD022590}" destId="{2FD497D0-1D7C-4A1F-ADBE-A2BE5C3B61FF}" srcOrd="1" destOrd="0" presId="urn:microsoft.com/office/officeart/2005/8/layout/hierarchy1"/>
    <dgm:cxn modelId="{F1719C74-5AFD-4F76-9307-1B7A5CA71EC7}" type="presParOf" srcId="{3BC62A3F-7556-40DD-B1B2-D1341B74E753}" destId="{84ED98B5-B463-4792-B689-0830C6C09735}" srcOrd="1" destOrd="0" presId="urn:microsoft.com/office/officeart/2005/8/layout/hierarchy1"/>
    <dgm:cxn modelId="{60D3DB96-E23E-4931-96CD-497F35D0C7DF}" type="presParOf" srcId="{AA710769-7C99-464E-BD8F-05EC4A94F95A}" destId="{5E6C6874-E6B0-4021-BC13-9BF5DFAD58FA}" srcOrd="1" destOrd="0" presId="urn:microsoft.com/office/officeart/2005/8/layout/hierarchy1"/>
    <dgm:cxn modelId="{8031239F-F401-4E2B-8302-472700F2063A}" type="presParOf" srcId="{5E6C6874-E6B0-4021-BC13-9BF5DFAD58FA}" destId="{633B0C38-C9F2-41C0-878B-86B8E62AAAC8}" srcOrd="0" destOrd="0" presId="urn:microsoft.com/office/officeart/2005/8/layout/hierarchy1"/>
    <dgm:cxn modelId="{F3FB6030-524F-4BBC-9999-EAAE4A057E65}" type="presParOf" srcId="{633B0C38-C9F2-41C0-878B-86B8E62AAAC8}" destId="{0ED6A73F-6AED-44D7-B523-BD3128C84224}" srcOrd="0" destOrd="0" presId="urn:microsoft.com/office/officeart/2005/8/layout/hierarchy1"/>
    <dgm:cxn modelId="{637AE146-BCAB-4808-8D24-3BE0F03BCD19}" type="presParOf" srcId="{633B0C38-C9F2-41C0-878B-86B8E62AAAC8}" destId="{C78C464C-00A3-47F3-8F0F-80B8499370A8}" srcOrd="1" destOrd="0" presId="urn:microsoft.com/office/officeart/2005/8/layout/hierarchy1"/>
    <dgm:cxn modelId="{4F7E9506-A0C2-4661-9D88-83BD36C0BC4A}" type="presParOf" srcId="{5E6C6874-E6B0-4021-BC13-9BF5DFAD58FA}" destId="{9CE420D5-8AA2-43E7-82E6-7553D0A1F2AE}" srcOrd="1" destOrd="0" presId="urn:microsoft.com/office/officeart/2005/8/layout/hierarchy1"/>
    <dgm:cxn modelId="{68FD842C-AA23-461B-8B67-C0C9D5CB820F}" type="presParOf" srcId="{AA710769-7C99-464E-BD8F-05EC4A94F95A}" destId="{CFF94DF4-4449-4B9B-BC11-07FA21E11207}" srcOrd="2" destOrd="0" presId="urn:microsoft.com/office/officeart/2005/8/layout/hierarchy1"/>
    <dgm:cxn modelId="{A6CC66FC-F466-4B8F-A831-E60E32E29AD5}" type="presParOf" srcId="{CFF94DF4-4449-4B9B-BC11-07FA21E11207}" destId="{34093D83-8FC7-457C-AFBF-7431BE18B412}" srcOrd="0" destOrd="0" presId="urn:microsoft.com/office/officeart/2005/8/layout/hierarchy1"/>
    <dgm:cxn modelId="{A46BED5C-77F0-40AA-A5A8-4CAFE6E1F009}" type="presParOf" srcId="{34093D83-8FC7-457C-AFBF-7431BE18B412}" destId="{5DD847D7-8F47-442A-99A6-011DC4880564}" srcOrd="0" destOrd="0" presId="urn:microsoft.com/office/officeart/2005/8/layout/hierarchy1"/>
    <dgm:cxn modelId="{89D3E7E0-AE1B-4902-B0CB-9C6BBF32F5AF}" type="presParOf" srcId="{34093D83-8FC7-457C-AFBF-7431BE18B412}" destId="{80E097FB-ED25-46D9-A248-6F5CD82D785C}" srcOrd="1" destOrd="0" presId="urn:microsoft.com/office/officeart/2005/8/layout/hierarchy1"/>
    <dgm:cxn modelId="{F0D57B80-D04B-4865-BEB4-2D23400EEF18}" type="presParOf" srcId="{CFF94DF4-4449-4B9B-BC11-07FA21E11207}" destId="{4CE512C5-3E65-4C58-A7C8-EC618C3D4EF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73E471-209A-423C-9F44-9B984F85EE50}">
      <dsp:nvSpPr>
        <dsp:cNvPr id="0" name=""/>
        <dsp:cNvSpPr/>
      </dsp:nvSpPr>
      <dsp:spPr>
        <a:xfrm>
          <a:off x="0" y="602684"/>
          <a:ext cx="3070088" cy="19495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D497D0-1D7C-4A1F-ADBE-A2BE5C3B61FF}">
      <dsp:nvSpPr>
        <dsp:cNvPr id="0" name=""/>
        <dsp:cNvSpPr/>
      </dsp:nvSpPr>
      <dsp:spPr>
        <a:xfrm>
          <a:off x="341120" y="926749"/>
          <a:ext cx="3070088" cy="19495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HfW cursive" panose="00000500000000000000" pitchFamily="2" charset="0"/>
            </a:rPr>
            <a:t>Identified children will have success plans created for them designed by all staff that support the child.</a:t>
          </a:r>
        </a:p>
      </dsp:txBody>
      <dsp:txXfrm>
        <a:off x="398219" y="983848"/>
        <a:ext cx="2955890" cy="1835307"/>
      </dsp:txXfrm>
    </dsp:sp>
    <dsp:sp modelId="{0ED6A73F-6AED-44D7-B523-BD3128C84224}">
      <dsp:nvSpPr>
        <dsp:cNvPr id="0" name=""/>
        <dsp:cNvSpPr/>
      </dsp:nvSpPr>
      <dsp:spPr>
        <a:xfrm>
          <a:off x="3752329" y="602684"/>
          <a:ext cx="3070088" cy="19495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8C464C-00A3-47F3-8F0F-80B8499370A8}">
      <dsp:nvSpPr>
        <dsp:cNvPr id="0" name=""/>
        <dsp:cNvSpPr/>
      </dsp:nvSpPr>
      <dsp:spPr>
        <a:xfrm>
          <a:off x="4093450" y="926749"/>
          <a:ext cx="3070088" cy="19495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HfW cursive" panose="00000500000000000000" pitchFamily="2" charset="0"/>
            </a:rPr>
            <a:t>These plans will adapt the routine for them that still allows them to follow them.</a:t>
          </a:r>
        </a:p>
      </dsp:txBody>
      <dsp:txXfrm>
        <a:off x="4150549" y="983848"/>
        <a:ext cx="2955890" cy="1835307"/>
      </dsp:txXfrm>
    </dsp:sp>
    <dsp:sp modelId="{5DD847D7-8F47-442A-99A6-011DC4880564}">
      <dsp:nvSpPr>
        <dsp:cNvPr id="0" name=""/>
        <dsp:cNvSpPr/>
      </dsp:nvSpPr>
      <dsp:spPr>
        <a:xfrm>
          <a:off x="7504659" y="602684"/>
          <a:ext cx="3070088" cy="19495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E097FB-ED25-46D9-A248-6F5CD82D785C}">
      <dsp:nvSpPr>
        <dsp:cNvPr id="0" name=""/>
        <dsp:cNvSpPr/>
      </dsp:nvSpPr>
      <dsp:spPr>
        <a:xfrm>
          <a:off x="7845780" y="926749"/>
          <a:ext cx="3070088" cy="19495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HfW cursive" panose="00000500000000000000" pitchFamily="2" charset="0"/>
            </a:rPr>
            <a:t>The same high expectation is applied.</a:t>
          </a:r>
        </a:p>
      </dsp:txBody>
      <dsp:txXfrm>
        <a:off x="7902879" y="983848"/>
        <a:ext cx="2955890" cy="18353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872CAE-163F-4B72-8268-8BC43B7F688B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359DD4-9D6D-48C0-9717-79D6A84518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112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359DD4-9D6D-48C0-9717-79D6A84518B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7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359DD4-9D6D-48C0-9717-79D6A84518B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128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359DD4-9D6D-48C0-9717-79D6A84518B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7662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359DD4-9D6D-48C0-9717-79D6A84518B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350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359DD4-9D6D-48C0-9717-79D6A84518B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336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359DD4-9D6D-48C0-9717-79D6A84518B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6528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359DD4-9D6D-48C0-9717-79D6A84518B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1675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359DD4-9D6D-48C0-9717-79D6A84518B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449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359DD4-9D6D-48C0-9717-79D6A84518B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4614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359DD4-9D6D-48C0-9717-79D6A84518B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375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257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220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805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92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625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22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272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835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734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134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91189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7239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55988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6780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2513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911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92A48-AF05-4A19-A6E9-8934C4970A32}" type="datetimeFigureOut">
              <a:rPr lang="en-GB" smtClean="0"/>
              <a:t>22/02/2024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7C7C5B7-BC82-4950-909F-6419BAE31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925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>
                <a:latin typeface="HfW cursive" panose="00000500000000000000" pitchFamily="2" charset="0"/>
              </a:rPr>
              <a:t>The Kaleidoscope Behaviour Curriculum.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5357" y="561975"/>
            <a:ext cx="1952625" cy="195262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0558140F-F86B-43AF-B0D7-9787525D8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7391" y="2807167"/>
            <a:ext cx="2300591" cy="2174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29042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HfW cursive" panose="00000500000000000000" pitchFamily="2" charset="0"/>
              </a:rPr>
              <a:t>What is it?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513" y="1752027"/>
            <a:ext cx="8596668" cy="388077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2400" dirty="0">
                <a:latin typeface="HfW cursive" panose="00000500000000000000" pitchFamily="2" charset="0"/>
              </a:rPr>
              <a:t>A new curriculum very much like English or Maths.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dirty="0">
                <a:latin typeface="HfW cursive" panose="00000500000000000000" pitchFamily="2" charset="0"/>
              </a:rPr>
              <a:t>It has a set of set routines to follow that become expectations of behaviour.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dirty="0">
                <a:latin typeface="HfW cursive" panose="00000500000000000000" pitchFamily="2" charset="0"/>
              </a:rPr>
              <a:t>Each routine has a set of simple steps that will be taught just like writing a sentence or calculating a sum.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dirty="0">
                <a:latin typeface="HfW cursive" panose="00000500000000000000" pitchFamily="2" charset="0"/>
              </a:rPr>
              <a:t>Pupils will be told why they are learning it so they understand.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dirty="0">
                <a:latin typeface="HfW cursive" panose="00000500000000000000" pitchFamily="2" charset="0"/>
              </a:rPr>
              <a:t>It will be practised at all times and be consistent across the school and academy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0844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C9E7D-75F3-B10C-9A7B-3FFFBEDAD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8664677" cy="1719072"/>
          </a:xfrm>
        </p:spPr>
        <p:txBody>
          <a:bodyPr anchor="b">
            <a:noAutofit/>
          </a:bodyPr>
          <a:lstStyle/>
          <a:p>
            <a:pPr>
              <a:lnSpc>
                <a:spcPct val="90000"/>
              </a:lnSpc>
            </a:pPr>
            <a:r>
              <a:rPr lang="en-US" sz="4400" dirty="0">
                <a:latin typeface="HfW cursive" panose="00000500000000000000" pitchFamily="2" charset="0"/>
              </a:rPr>
              <a:t>Our three new </a:t>
            </a:r>
            <a:r>
              <a:rPr lang="en-US" sz="4400" dirty="0" err="1">
                <a:latin typeface="HfW cursive" panose="00000500000000000000" pitchFamily="2" charset="0"/>
              </a:rPr>
              <a:t>behaviour</a:t>
            </a:r>
            <a:r>
              <a:rPr lang="en-US" sz="4400" dirty="0">
                <a:latin typeface="HfW cursive" panose="00000500000000000000" pitchFamily="2" charset="0"/>
              </a:rPr>
              <a:t> expectations: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1B7D77-9C20-FFF7-8504-A2F76EC6B1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anchor="t">
            <a:normAutofit/>
          </a:bodyPr>
          <a:lstStyle/>
          <a:p>
            <a:endParaRPr lang="en-US" sz="240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566A3D8-1CF4-7C38-0991-51723A1E74C9}"/>
              </a:ext>
            </a:extLst>
          </p:cNvPr>
          <p:cNvSpPr/>
          <p:nvPr/>
        </p:nvSpPr>
        <p:spPr>
          <a:xfrm>
            <a:off x="1029353" y="3057169"/>
            <a:ext cx="2771011" cy="201000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HfW cursive" panose="00000500000000000000" pitchFamily="2" charset="0"/>
              </a:rPr>
              <a:t>BE RESPECTFUL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32C2849-6112-0709-3C0C-032073261F24}"/>
              </a:ext>
            </a:extLst>
          </p:cNvPr>
          <p:cNvSpPr/>
          <p:nvPr/>
        </p:nvSpPr>
        <p:spPr>
          <a:xfrm>
            <a:off x="4299228" y="3053499"/>
            <a:ext cx="2697056" cy="2013679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4000" dirty="0">
                <a:solidFill>
                  <a:schemeClr val="tx1"/>
                </a:solidFill>
                <a:latin typeface="HfW cursive" panose="00000500000000000000" pitchFamily="2" charset="0"/>
              </a:rPr>
              <a:t>BE READY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87FEDAF-F5AF-EFC2-A2DE-5D406A41D223}"/>
              </a:ext>
            </a:extLst>
          </p:cNvPr>
          <p:cNvSpPr/>
          <p:nvPr/>
        </p:nvSpPr>
        <p:spPr>
          <a:xfrm>
            <a:off x="7622623" y="3053563"/>
            <a:ext cx="2694422" cy="2010008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HfW cursive" panose="00000500000000000000" pitchFamily="2" charset="0"/>
              </a:rPr>
              <a:t>BE SAFE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1CDD922-E6AC-43F8-B7D3-9464660A1F9C}"/>
              </a:ext>
            </a:extLst>
          </p:cNvPr>
          <p:cNvSpPr txBox="1">
            <a:spLocks/>
          </p:cNvSpPr>
          <p:nvPr/>
        </p:nvSpPr>
        <p:spPr>
          <a:xfrm>
            <a:off x="839897" y="4740759"/>
            <a:ext cx="8664677" cy="17190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400" dirty="0">
                <a:latin typeface="HfW cursive" panose="00000500000000000000" pitchFamily="2" charset="0"/>
              </a:rPr>
              <a:t>They are not rules, we have high expectations which will develop into the norm.</a:t>
            </a:r>
          </a:p>
        </p:txBody>
      </p:sp>
    </p:spTree>
    <p:extLst>
      <p:ext uri="{BB962C8B-B14F-4D97-AF65-F5344CB8AC3E}">
        <p14:creationId xmlns:p14="http://schemas.microsoft.com/office/powerpoint/2010/main" val="2647248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5CDF8-FDFD-3E1A-7733-65F1CEE3B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latin typeface="HfW cursive" panose="00000500000000000000" pitchFamily="2" charset="0"/>
              </a:rPr>
              <a:t>Examples of what this would look like in action...</a:t>
            </a:r>
          </a:p>
        </p:txBody>
      </p:sp>
      <p:pic>
        <p:nvPicPr>
          <p:cNvPr id="4" name="Picture 4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DBC54ED6-7CD9-5395-70A8-77DBE1A5DC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288" t="3230"/>
          <a:stretch/>
        </p:blipFill>
        <p:spPr>
          <a:xfrm>
            <a:off x="389106" y="2383276"/>
            <a:ext cx="11802894" cy="3024157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2DD1916-9708-4B24-AC5F-B792CA8CA791}"/>
              </a:ext>
            </a:extLst>
          </p:cNvPr>
          <p:cNvSpPr/>
          <p:nvPr/>
        </p:nvSpPr>
        <p:spPr>
          <a:xfrm>
            <a:off x="8161506" y="4464996"/>
            <a:ext cx="1342417" cy="2529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079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B3BB8-819D-18BE-E1E1-3D02C851C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586795"/>
            <a:ext cx="10515600" cy="1348065"/>
          </a:xfrm>
        </p:spPr>
        <p:txBody>
          <a:bodyPr>
            <a:noAutofit/>
          </a:bodyPr>
          <a:lstStyle/>
          <a:p>
            <a:r>
              <a:rPr lang="en-US" sz="4000" dirty="0">
                <a:solidFill>
                  <a:schemeClr val="tx1"/>
                </a:solidFill>
                <a:latin typeface="HfW cursive" panose="00000500000000000000" pitchFamily="2" charset="0"/>
              </a:rPr>
              <a:t>The </a:t>
            </a:r>
            <a:r>
              <a:rPr lang="en-US" sz="4000" dirty="0" err="1">
                <a:solidFill>
                  <a:schemeClr val="tx1"/>
                </a:solidFill>
                <a:latin typeface="HfW cursive" panose="00000500000000000000" pitchFamily="2" charset="0"/>
              </a:rPr>
              <a:t>Behaviour</a:t>
            </a:r>
            <a:r>
              <a:rPr lang="en-US" sz="4000" dirty="0">
                <a:solidFill>
                  <a:schemeClr val="tx1"/>
                </a:solidFill>
                <a:latin typeface="HfW cursive" panose="00000500000000000000" pitchFamily="2" charset="0"/>
              </a:rPr>
              <a:t> Curriculum is based upon evidence based research: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79DF0-10CA-0333-1175-B6BC46D293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53326"/>
            <a:ext cx="10515600" cy="359017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600" dirty="0">
                <a:solidFill>
                  <a:schemeClr val="bg2">
                    <a:lumMod val="90000"/>
                  </a:schemeClr>
                </a:solidFill>
                <a:latin typeface="HfW cursive" panose="00000500000000000000" pitchFamily="2" charset="0"/>
              </a:rPr>
              <a:t>Paul Dix (Behaviour Specialist)</a:t>
            </a:r>
          </a:p>
          <a:p>
            <a:r>
              <a:rPr lang="en-GB" sz="3600" dirty="0">
                <a:solidFill>
                  <a:schemeClr val="bg2">
                    <a:lumMod val="90000"/>
                  </a:schemeClr>
                </a:solidFill>
                <a:latin typeface="HfW cursive" panose="00000500000000000000" pitchFamily="2" charset="0"/>
              </a:rPr>
              <a:t>Tom Bennett (Researcher in Education)</a:t>
            </a:r>
          </a:p>
          <a:p>
            <a:r>
              <a:rPr lang="en-GB" sz="3600" dirty="0">
                <a:solidFill>
                  <a:schemeClr val="bg2">
                    <a:lumMod val="90000"/>
                  </a:schemeClr>
                </a:solidFill>
                <a:latin typeface="HfW cursive" panose="00000500000000000000" pitchFamily="2" charset="0"/>
              </a:rPr>
              <a:t>Stoke Park Primary School</a:t>
            </a:r>
          </a:p>
          <a:p>
            <a:r>
              <a:rPr lang="en-GB" sz="3600" dirty="0">
                <a:solidFill>
                  <a:schemeClr val="bg2">
                    <a:lumMod val="90000"/>
                  </a:schemeClr>
                </a:solidFill>
                <a:latin typeface="HfW cursive" panose="00000500000000000000" pitchFamily="2" charset="0"/>
              </a:rPr>
              <a:t>Department for Education - Behaviour in School Guidance 2022</a:t>
            </a:r>
            <a:endParaRPr lang="en-US" sz="3600" b="1" u="sng" dirty="0">
              <a:solidFill>
                <a:schemeClr val="bg2">
                  <a:lumMod val="90000"/>
                </a:schemeClr>
              </a:solidFill>
              <a:latin typeface="HfW cursive" panose="000005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98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AEF590-D87D-F699-C43E-3EE2B681A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466" y="644783"/>
            <a:ext cx="11089531" cy="1325563"/>
          </a:xfrm>
        </p:spPr>
        <p:txBody>
          <a:bodyPr>
            <a:noAutofit/>
          </a:bodyPr>
          <a:lstStyle/>
          <a:p>
            <a:r>
              <a:rPr lang="en-US" sz="4800" dirty="0">
                <a:solidFill>
                  <a:schemeClr val="tx1"/>
                </a:solidFill>
                <a:latin typeface="HfW cursive" panose="00000500000000000000" pitchFamily="2" charset="0"/>
              </a:rPr>
              <a:t>Why are we implementing a </a:t>
            </a:r>
            <a:r>
              <a:rPr lang="en-US" sz="4800" dirty="0" err="1">
                <a:solidFill>
                  <a:schemeClr val="tx1"/>
                </a:solidFill>
                <a:latin typeface="HfW cursive" panose="00000500000000000000" pitchFamily="2" charset="0"/>
              </a:rPr>
              <a:t>behaviour</a:t>
            </a:r>
            <a:r>
              <a:rPr lang="en-US" sz="4800" dirty="0">
                <a:solidFill>
                  <a:schemeClr val="tx1"/>
                </a:solidFill>
                <a:latin typeface="HfW cursive" panose="00000500000000000000" pitchFamily="2" charset="0"/>
              </a:rPr>
              <a:t> curriculum?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EB8214-6C57-926E-CC3E-40CB8CBD2B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1466" y="2245054"/>
            <a:ext cx="9889067" cy="3724973"/>
          </a:xfr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endParaRPr lang="en-US" sz="38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US" sz="4200" dirty="0">
                <a:solidFill>
                  <a:schemeClr val="tx1"/>
                </a:solidFill>
                <a:latin typeface="HfW cursive" panose="00000500000000000000" pitchFamily="2" charset="0"/>
              </a:rPr>
              <a:t>Research tells us that the way students behave in school is strongly correlated with their eventual outcomes</a:t>
            </a:r>
          </a:p>
          <a:p>
            <a:pPr marL="0" indent="0">
              <a:buNone/>
            </a:pPr>
            <a:endParaRPr lang="en-US" sz="42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marL="0" indent="0">
              <a:buNone/>
            </a:pPr>
            <a:r>
              <a:rPr lang="en-US" sz="4200" dirty="0">
                <a:solidFill>
                  <a:schemeClr val="tx1"/>
                </a:solidFill>
                <a:latin typeface="HfW cursive" panose="00000500000000000000" pitchFamily="2" charset="0"/>
              </a:rPr>
              <a:t>When </a:t>
            </a:r>
            <a:r>
              <a:rPr lang="en-US" sz="4200" dirty="0" err="1">
                <a:solidFill>
                  <a:schemeClr val="tx1"/>
                </a:solidFill>
                <a:latin typeface="HfW cursive" panose="00000500000000000000" pitchFamily="2" charset="0"/>
              </a:rPr>
              <a:t>behaviour</a:t>
            </a:r>
            <a:r>
              <a:rPr lang="en-US" sz="4200" dirty="0">
                <a:solidFill>
                  <a:schemeClr val="tx1"/>
                </a:solidFill>
                <a:latin typeface="HfW cursive" panose="00000500000000000000" pitchFamily="2" charset="0"/>
              </a:rPr>
              <a:t> is good:</a:t>
            </a:r>
          </a:p>
          <a:p>
            <a:r>
              <a:rPr lang="en-US" sz="4200" dirty="0">
                <a:solidFill>
                  <a:schemeClr val="tx1"/>
                </a:solidFill>
                <a:latin typeface="HfW cursive" panose="00000500000000000000" pitchFamily="2" charset="0"/>
              </a:rPr>
              <a:t>Students achieve more academically and socially </a:t>
            </a:r>
          </a:p>
          <a:p>
            <a:pPr marL="0" indent="0">
              <a:buNone/>
            </a:pPr>
            <a:endParaRPr lang="en-US" sz="42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US" sz="4200" dirty="0">
                <a:solidFill>
                  <a:schemeClr val="tx1"/>
                </a:solidFill>
                <a:latin typeface="HfW cursive" panose="00000500000000000000" pitchFamily="2" charset="0"/>
              </a:rPr>
              <a:t>There is more time for learning</a:t>
            </a:r>
          </a:p>
          <a:p>
            <a:pPr marL="0" indent="0">
              <a:buNone/>
            </a:pPr>
            <a:endParaRPr lang="en-US" sz="42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US" sz="4200" dirty="0">
                <a:solidFill>
                  <a:schemeClr val="tx1"/>
                </a:solidFill>
                <a:latin typeface="HfW cursive" panose="00000500000000000000" pitchFamily="2" charset="0"/>
              </a:rPr>
              <a:t>Children are more likely to feel safe and happy at school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092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BF8BDB8F-6AE0-53BB-822A-953E6A33D8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23432" r="4573" b="14916"/>
          <a:stretch/>
        </p:blipFill>
        <p:spPr>
          <a:xfrm>
            <a:off x="447473" y="2351337"/>
            <a:ext cx="11036726" cy="3618690"/>
          </a:xfrm>
          <a:custGeom>
            <a:avLst/>
            <a:gdLst/>
            <a:ahLst/>
            <a:cxnLst/>
            <a:rect l="l" t="t" r="r" b="b"/>
            <a:pathLst>
              <a:path w="10630858" h="5869478">
                <a:moveTo>
                  <a:pt x="5791061" y="218"/>
                </a:moveTo>
                <a:cubicBezTo>
                  <a:pt x="5877327" y="-560"/>
                  <a:pt x="5971399" y="626"/>
                  <a:pt x="6073275" y="5793"/>
                </a:cubicBezTo>
                <a:cubicBezTo>
                  <a:pt x="6098744" y="7086"/>
                  <a:pt x="6121786" y="8165"/>
                  <a:pt x="6142651" y="9057"/>
                </a:cubicBezTo>
                <a:lnTo>
                  <a:pt x="6164185" y="9874"/>
                </a:lnTo>
                <a:lnTo>
                  <a:pt x="6258731" y="5793"/>
                </a:lnTo>
                <a:lnTo>
                  <a:pt x="6319194" y="2002"/>
                </a:lnTo>
                <a:lnTo>
                  <a:pt x="6413049" y="11772"/>
                </a:lnTo>
                <a:cubicBezTo>
                  <a:pt x="6592720" y="42783"/>
                  <a:pt x="6774188" y="66100"/>
                  <a:pt x="6956654" y="46745"/>
                </a:cubicBezTo>
                <a:cubicBezTo>
                  <a:pt x="7082424" y="33223"/>
                  <a:pt x="7207994" y="25294"/>
                  <a:pt x="7334364" y="25763"/>
                </a:cubicBezTo>
                <a:cubicBezTo>
                  <a:pt x="7624835" y="25763"/>
                  <a:pt x="7915502" y="28559"/>
                  <a:pt x="8205974" y="22730"/>
                </a:cubicBezTo>
                <a:cubicBezTo>
                  <a:pt x="8464499" y="17601"/>
                  <a:pt x="8722029" y="6412"/>
                  <a:pt x="8980756" y="34620"/>
                </a:cubicBezTo>
                <a:cubicBezTo>
                  <a:pt x="9362658" y="76124"/>
                  <a:pt x="9746556" y="62832"/>
                  <a:pt x="10129655" y="57937"/>
                </a:cubicBezTo>
                <a:lnTo>
                  <a:pt x="10163726" y="56766"/>
                </a:lnTo>
                <a:lnTo>
                  <a:pt x="10254950" y="73131"/>
                </a:lnTo>
                <a:lnTo>
                  <a:pt x="10311819" y="101928"/>
                </a:lnTo>
                <a:cubicBezTo>
                  <a:pt x="10479504" y="200737"/>
                  <a:pt x="10591476" y="367254"/>
                  <a:pt x="10625532" y="561669"/>
                </a:cubicBezTo>
                <a:lnTo>
                  <a:pt x="10626834" y="578090"/>
                </a:lnTo>
                <a:lnTo>
                  <a:pt x="10611964" y="734537"/>
                </a:lnTo>
                <a:cubicBezTo>
                  <a:pt x="10602387" y="823467"/>
                  <a:pt x="10587763" y="913306"/>
                  <a:pt x="10611964" y="1001326"/>
                </a:cubicBezTo>
                <a:cubicBezTo>
                  <a:pt x="10628543" y="1062669"/>
                  <a:pt x="10632231" y="1127783"/>
                  <a:pt x="10622705" y="1191154"/>
                </a:cubicBezTo>
                <a:cubicBezTo>
                  <a:pt x="10606645" y="1303627"/>
                  <a:pt x="10603293" y="1418084"/>
                  <a:pt x="10612740" y="1531572"/>
                </a:cubicBezTo>
                <a:cubicBezTo>
                  <a:pt x="10618978" y="1606398"/>
                  <a:pt x="10618020" y="1681815"/>
                  <a:pt x="10609893" y="1756397"/>
                </a:cubicBezTo>
                <a:cubicBezTo>
                  <a:pt x="10599152" y="1856690"/>
                  <a:pt x="10582457" y="1958800"/>
                  <a:pt x="10602776" y="2059394"/>
                </a:cubicBezTo>
                <a:cubicBezTo>
                  <a:pt x="10635130" y="2219226"/>
                  <a:pt x="10628659" y="2378906"/>
                  <a:pt x="10615717" y="2539949"/>
                </a:cubicBezTo>
                <a:cubicBezTo>
                  <a:pt x="10606011" y="2659785"/>
                  <a:pt x="10595269" y="2780984"/>
                  <a:pt x="10614682" y="2902183"/>
                </a:cubicBezTo>
                <a:cubicBezTo>
                  <a:pt x="10623029" y="2958418"/>
                  <a:pt x="10623029" y="3015928"/>
                  <a:pt x="10614682" y="3072165"/>
                </a:cubicBezTo>
                <a:cubicBezTo>
                  <a:pt x="10604587" y="3147914"/>
                  <a:pt x="10595010" y="3222907"/>
                  <a:pt x="10607952" y="3299413"/>
                </a:cubicBezTo>
                <a:cubicBezTo>
                  <a:pt x="10613646" y="3332743"/>
                  <a:pt x="10617917" y="3366376"/>
                  <a:pt x="10620894" y="3400009"/>
                </a:cubicBezTo>
                <a:cubicBezTo>
                  <a:pt x="10626822" y="3485877"/>
                  <a:pt x="10624699" y="3572233"/>
                  <a:pt x="10614553" y="3657556"/>
                </a:cubicBezTo>
                <a:cubicBezTo>
                  <a:pt x="10604846" y="3756637"/>
                  <a:pt x="10620635" y="3856323"/>
                  <a:pt x="10607694" y="3955100"/>
                </a:cubicBezTo>
                <a:cubicBezTo>
                  <a:pt x="10598504" y="4034653"/>
                  <a:pt x="10598155" y="4115265"/>
                  <a:pt x="10606658" y="4194923"/>
                </a:cubicBezTo>
                <a:cubicBezTo>
                  <a:pt x="10621954" y="4345512"/>
                  <a:pt x="10620998" y="4497755"/>
                  <a:pt x="10603811" y="4648057"/>
                </a:cubicBezTo>
                <a:cubicBezTo>
                  <a:pt x="10593198" y="4735775"/>
                  <a:pt x="10587116" y="4826067"/>
                  <a:pt x="10606140" y="4912119"/>
                </a:cubicBezTo>
                <a:cubicBezTo>
                  <a:pt x="10628530" y="5013245"/>
                  <a:pt x="10633189" y="5114446"/>
                  <a:pt x="10629921" y="5215515"/>
                </a:cubicBezTo>
                <a:lnTo>
                  <a:pt x="10625356" y="5273604"/>
                </a:lnTo>
                <a:lnTo>
                  <a:pt x="10624284" y="5284086"/>
                </a:lnTo>
                <a:cubicBezTo>
                  <a:pt x="10601148" y="5404993"/>
                  <a:pt x="10545219" y="5529874"/>
                  <a:pt x="10458692" y="5632218"/>
                </a:cubicBezTo>
                <a:lnTo>
                  <a:pt x="10418904" y="5670857"/>
                </a:lnTo>
                <a:lnTo>
                  <a:pt x="10417064" y="5673484"/>
                </a:lnTo>
                <a:cubicBezTo>
                  <a:pt x="10307992" y="5802550"/>
                  <a:pt x="10158402" y="5877799"/>
                  <a:pt x="9954609" y="5858572"/>
                </a:cubicBezTo>
                <a:cubicBezTo>
                  <a:pt x="9860355" y="5870096"/>
                  <a:pt x="9750551" y="5855439"/>
                  <a:pt x="9657171" y="5854061"/>
                </a:cubicBezTo>
                <a:lnTo>
                  <a:pt x="9612467" y="5856387"/>
                </a:lnTo>
                <a:lnTo>
                  <a:pt x="9279984" y="5838331"/>
                </a:lnTo>
                <a:cubicBezTo>
                  <a:pt x="9153141" y="5834280"/>
                  <a:pt x="9026273" y="5834164"/>
                  <a:pt x="8899305" y="5841275"/>
                </a:cubicBezTo>
                <a:cubicBezTo>
                  <a:pt x="8761407" y="5850940"/>
                  <a:pt x="8623304" y="5854733"/>
                  <a:pt x="8485266" y="5852671"/>
                </a:cubicBezTo>
                <a:lnTo>
                  <a:pt x="8314842" y="5842884"/>
                </a:lnTo>
                <a:lnTo>
                  <a:pt x="8193631" y="5825368"/>
                </a:lnTo>
                <a:lnTo>
                  <a:pt x="8029897" y="5818284"/>
                </a:lnTo>
                <a:lnTo>
                  <a:pt x="8028296" y="5817260"/>
                </a:lnTo>
                <a:lnTo>
                  <a:pt x="8008332" y="5817260"/>
                </a:lnTo>
                <a:lnTo>
                  <a:pt x="8006732" y="5818114"/>
                </a:lnTo>
                <a:lnTo>
                  <a:pt x="7839115" y="5825368"/>
                </a:lnTo>
                <a:lnTo>
                  <a:pt x="7801585" y="5830791"/>
                </a:lnTo>
                <a:lnTo>
                  <a:pt x="7734233" y="5834980"/>
                </a:lnTo>
                <a:lnTo>
                  <a:pt x="7482820" y="5855530"/>
                </a:lnTo>
                <a:lnTo>
                  <a:pt x="7445741" y="5854102"/>
                </a:lnTo>
                <a:lnTo>
                  <a:pt x="7403701" y="5858035"/>
                </a:lnTo>
                <a:lnTo>
                  <a:pt x="7155292" y="5854564"/>
                </a:lnTo>
                <a:cubicBezTo>
                  <a:pt x="6874805" y="5835913"/>
                  <a:pt x="6593917" y="5824488"/>
                  <a:pt x="6312830" y="5849900"/>
                </a:cubicBezTo>
                <a:lnTo>
                  <a:pt x="6232577" y="5855788"/>
                </a:lnTo>
                <a:lnTo>
                  <a:pt x="6231985" y="5855764"/>
                </a:lnTo>
                <a:lnTo>
                  <a:pt x="6166003" y="5858572"/>
                </a:lnTo>
                <a:cubicBezTo>
                  <a:pt x="6100624" y="5861901"/>
                  <a:pt x="6043822" y="5864887"/>
                  <a:pt x="5993271" y="5866513"/>
                </a:cubicBezTo>
                <a:lnTo>
                  <a:pt x="5925657" y="5866398"/>
                </a:lnTo>
                <a:lnTo>
                  <a:pt x="5833706" y="5859695"/>
                </a:lnTo>
                <a:cubicBezTo>
                  <a:pt x="5697214" y="5841788"/>
                  <a:pt x="5559607" y="5838897"/>
                  <a:pt x="5422657" y="5851067"/>
                </a:cubicBezTo>
                <a:lnTo>
                  <a:pt x="5250035" y="5858044"/>
                </a:lnTo>
                <a:lnTo>
                  <a:pt x="5151093" y="5858278"/>
                </a:lnTo>
                <a:lnTo>
                  <a:pt x="4972680" y="5851067"/>
                </a:lnTo>
                <a:cubicBezTo>
                  <a:pt x="4829141" y="5841741"/>
                  <a:pt x="4685204" y="5826120"/>
                  <a:pt x="4542066" y="5842905"/>
                </a:cubicBezTo>
                <a:cubicBezTo>
                  <a:pt x="4491758" y="5848734"/>
                  <a:pt x="4441488" y="5852626"/>
                  <a:pt x="4391242" y="5854962"/>
                </a:cubicBezTo>
                <a:lnTo>
                  <a:pt x="4246482" y="5857576"/>
                </a:lnTo>
                <a:lnTo>
                  <a:pt x="4221030" y="5856572"/>
                </a:lnTo>
                <a:lnTo>
                  <a:pt x="4218005" y="5856681"/>
                </a:lnTo>
                <a:lnTo>
                  <a:pt x="3939367" y="5844305"/>
                </a:lnTo>
                <a:cubicBezTo>
                  <a:pt x="3773470" y="5832648"/>
                  <a:pt x="3606974" y="5815626"/>
                  <a:pt x="3441875" y="5843140"/>
                </a:cubicBezTo>
                <a:cubicBezTo>
                  <a:pt x="3386806" y="5851400"/>
                  <a:pt x="3331601" y="5858126"/>
                  <a:pt x="3276306" y="5863318"/>
                </a:cubicBezTo>
                <a:lnTo>
                  <a:pt x="3225006" y="5866706"/>
                </a:lnTo>
                <a:lnTo>
                  <a:pt x="3194056" y="5866407"/>
                </a:lnTo>
                <a:lnTo>
                  <a:pt x="3082891" y="5863061"/>
                </a:lnTo>
                <a:lnTo>
                  <a:pt x="3013959" y="5869302"/>
                </a:lnTo>
                <a:cubicBezTo>
                  <a:pt x="2910698" y="5871464"/>
                  <a:pt x="2845426" y="5852913"/>
                  <a:pt x="2748311" y="5858572"/>
                </a:cubicBezTo>
                <a:cubicBezTo>
                  <a:pt x="2736171" y="5859279"/>
                  <a:pt x="2721419" y="5860082"/>
                  <a:pt x="2704411" y="5860936"/>
                </a:cubicBezTo>
                <a:lnTo>
                  <a:pt x="2650475" y="5863440"/>
                </a:lnTo>
                <a:lnTo>
                  <a:pt x="2436349" y="5854816"/>
                </a:lnTo>
                <a:cubicBezTo>
                  <a:pt x="2095150" y="5845165"/>
                  <a:pt x="1753811" y="5845122"/>
                  <a:pt x="1412584" y="5830782"/>
                </a:cubicBezTo>
                <a:cubicBezTo>
                  <a:pt x="1262458" y="5824256"/>
                  <a:pt x="1113131" y="5859227"/>
                  <a:pt x="963404" y="5861093"/>
                </a:cubicBezTo>
                <a:cubicBezTo>
                  <a:pt x="896140" y="5861967"/>
                  <a:pt x="828812" y="5861342"/>
                  <a:pt x="761431" y="5859896"/>
                </a:cubicBezTo>
                <a:lnTo>
                  <a:pt x="637698" y="5856158"/>
                </a:lnTo>
                <a:lnTo>
                  <a:pt x="592997" y="5853711"/>
                </a:lnTo>
                <a:cubicBezTo>
                  <a:pt x="391136" y="5830428"/>
                  <a:pt x="227663" y="5724844"/>
                  <a:pt x="123577" y="5564333"/>
                </a:cubicBezTo>
                <a:lnTo>
                  <a:pt x="99502" y="5518240"/>
                </a:lnTo>
                <a:lnTo>
                  <a:pt x="95609" y="5512764"/>
                </a:lnTo>
                <a:lnTo>
                  <a:pt x="86221" y="5492812"/>
                </a:lnTo>
                <a:lnTo>
                  <a:pt x="61763" y="5445986"/>
                </a:lnTo>
                <a:lnTo>
                  <a:pt x="56991" y="5430695"/>
                </a:lnTo>
                <a:lnTo>
                  <a:pt x="41922" y="5398673"/>
                </a:lnTo>
                <a:lnTo>
                  <a:pt x="25760" y="5339273"/>
                </a:lnTo>
                <a:lnTo>
                  <a:pt x="16811" y="5271956"/>
                </a:lnTo>
                <a:cubicBezTo>
                  <a:pt x="9305" y="5238090"/>
                  <a:pt x="4710" y="5203585"/>
                  <a:pt x="3092" y="5168860"/>
                </a:cubicBezTo>
                <a:cubicBezTo>
                  <a:pt x="-7132" y="5042101"/>
                  <a:pt x="10081" y="4917108"/>
                  <a:pt x="24446" y="4791844"/>
                </a:cubicBezTo>
                <a:cubicBezTo>
                  <a:pt x="34023" y="4712006"/>
                  <a:pt x="48647" y="4631352"/>
                  <a:pt x="24446" y="4552331"/>
                </a:cubicBezTo>
                <a:cubicBezTo>
                  <a:pt x="7867" y="4497261"/>
                  <a:pt x="4180" y="4438805"/>
                  <a:pt x="13705" y="4381912"/>
                </a:cubicBezTo>
                <a:cubicBezTo>
                  <a:pt x="29766" y="4280940"/>
                  <a:pt x="33117" y="4178184"/>
                  <a:pt x="23670" y="4076300"/>
                </a:cubicBezTo>
                <a:cubicBezTo>
                  <a:pt x="17432" y="4009125"/>
                  <a:pt x="18390" y="3941419"/>
                  <a:pt x="26517" y="3874462"/>
                </a:cubicBezTo>
                <a:cubicBezTo>
                  <a:pt x="37258" y="3784423"/>
                  <a:pt x="53954" y="3692752"/>
                  <a:pt x="33635" y="3602444"/>
                </a:cubicBezTo>
                <a:cubicBezTo>
                  <a:pt x="1280" y="3458954"/>
                  <a:pt x="7751" y="3315599"/>
                  <a:pt x="20694" y="3171022"/>
                </a:cubicBezTo>
                <a:cubicBezTo>
                  <a:pt x="30400" y="3063439"/>
                  <a:pt x="41141" y="2954632"/>
                  <a:pt x="21728" y="2845824"/>
                </a:cubicBezTo>
                <a:cubicBezTo>
                  <a:pt x="13381" y="2795337"/>
                  <a:pt x="13381" y="2743709"/>
                  <a:pt x="21728" y="2693221"/>
                </a:cubicBezTo>
                <a:cubicBezTo>
                  <a:pt x="31823" y="2625218"/>
                  <a:pt x="41400" y="2557892"/>
                  <a:pt x="28458" y="2489208"/>
                </a:cubicBezTo>
                <a:cubicBezTo>
                  <a:pt x="22764" y="2459285"/>
                  <a:pt x="18493" y="2429092"/>
                  <a:pt x="15516" y="2398898"/>
                </a:cubicBezTo>
                <a:cubicBezTo>
                  <a:pt x="9589" y="2321809"/>
                  <a:pt x="11711" y="2244283"/>
                  <a:pt x="21857" y="2167683"/>
                </a:cubicBezTo>
                <a:cubicBezTo>
                  <a:pt x="31564" y="2078733"/>
                  <a:pt x="15776" y="1989238"/>
                  <a:pt x="28717" y="1900560"/>
                </a:cubicBezTo>
                <a:cubicBezTo>
                  <a:pt x="37907" y="1829142"/>
                  <a:pt x="38255" y="1756772"/>
                  <a:pt x="29752" y="1685258"/>
                </a:cubicBezTo>
                <a:cubicBezTo>
                  <a:pt x="14456" y="1550065"/>
                  <a:pt x="15412" y="1413389"/>
                  <a:pt x="32599" y="1278454"/>
                </a:cubicBezTo>
                <a:cubicBezTo>
                  <a:pt x="43212" y="1199704"/>
                  <a:pt x="49294" y="1118644"/>
                  <a:pt x="30270" y="1041390"/>
                </a:cubicBezTo>
                <a:cubicBezTo>
                  <a:pt x="-14509" y="859818"/>
                  <a:pt x="11634" y="677973"/>
                  <a:pt x="30270" y="497354"/>
                </a:cubicBezTo>
                <a:lnTo>
                  <a:pt x="31725" y="472895"/>
                </a:lnTo>
                <a:lnTo>
                  <a:pt x="43781" y="427827"/>
                </a:lnTo>
                <a:lnTo>
                  <a:pt x="50994" y="413476"/>
                </a:lnTo>
                <a:lnTo>
                  <a:pt x="58372" y="387895"/>
                </a:lnTo>
                <a:cubicBezTo>
                  <a:pt x="111660" y="254431"/>
                  <a:pt x="198390" y="154469"/>
                  <a:pt x="306361" y="90092"/>
                </a:cubicBezTo>
                <a:lnTo>
                  <a:pt x="343340" y="71955"/>
                </a:lnTo>
                <a:lnTo>
                  <a:pt x="451947" y="55771"/>
                </a:lnTo>
                <a:lnTo>
                  <a:pt x="480681" y="50638"/>
                </a:lnTo>
                <a:lnTo>
                  <a:pt x="500476" y="51097"/>
                </a:lnTo>
                <a:cubicBezTo>
                  <a:pt x="614729" y="49684"/>
                  <a:pt x="728933" y="43772"/>
                  <a:pt x="843024" y="32056"/>
                </a:cubicBezTo>
                <a:cubicBezTo>
                  <a:pt x="1123212" y="7156"/>
                  <a:pt x="1404499" y="3566"/>
                  <a:pt x="1685086" y="21332"/>
                </a:cubicBezTo>
                <a:cubicBezTo>
                  <a:pt x="1938623" y="33688"/>
                  <a:pt x="2191759" y="64000"/>
                  <a:pt x="2445896" y="38121"/>
                </a:cubicBezTo>
                <a:cubicBezTo>
                  <a:pt x="2489616" y="33690"/>
                  <a:pt x="2532937" y="26111"/>
                  <a:pt x="2576333" y="19030"/>
                </a:cubicBezTo>
                <a:lnTo>
                  <a:pt x="2696353" y="4251"/>
                </a:lnTo>
                <a:lnTo>
                  <a:pt x="2745536" y="5232"/>
                </a:lnTo>
                <a:cubicBezTo>
                  <a:pt x="2818993" y="6452"/>
                  <a:pt x="2887864" y="7004"/>
                  <a:pt x="2947014" y="5793"/>
                </a:cubicBezTo>
                <a:cubicBezTo>
                  <a:pt x="3006163" y="4584"/>
                  <a:pt x="3060036" y="3178"/>
                  <a:pt x="3110399" y="1949"/>
                </a:cubicBezTo>
                <a:lnTo>
                  <a:pt x="3199002" y="221"/>
                </a:lnTo>
                <a:lnTo>
                  <a:pt x="3325015" y="3583"/>
                </a:lnTo>
                <a:cubicBezTo>
                  <a:pt x="3530714" y="12997"/>
                  <a:pt x="3736239" y="28910"/>
                  <a:pt x="3941762" y="43248"/>
                </a:cubicBezTo>
                <a:cubicBezTo>
                  <a:pt x="4091489" y="53739"/>
                  <a:pt x="4241215" y="66563"/>
                  <a:pt x="4390942" y="37886"/>
                </a:cubicBezTo>
                <a:cubicBezTo>
                  <a:pt x="4517292" y="15154"/>
                  <a:pt x="4645537" y="10467"/>
                  <a:pt x="4772844" y="23896"/>
                </a:cubicBezTo>
                <a:cubicBezTo>
                  <a:pt x="4885597" y="37327"/>
                  <a:pt x="4999052" y="40520"/>
                  <a:pt x="5112224" y="33456"/>
                </a:cubicBezTo>
                <a:lnTo>
                  <a:pt x="5477482" y="6922"/>
                </a:lnTo>
                <a:lnTo>
                  <a:pt x="5517883" y="7607"/>
                </a:lnTo>
                <a:lnTo>
                  <a:pt x="5555683" y="6426"/>
                </a:lnTo>
                <a:cubicBezTo>
                  <a:pt x="5626335" y="3737"/>
                  <a:pt x="5704795" y="995"/>
                  <a:pt x="5791061" y="218"/>
                </a:cubicBezTo>
                <a:close/>
              </a:path>
            </a:pathLst>
          </a:cu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8BA4A8FA-C69C-4194-B849-B1E7EA290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473" y="887973"/>
            <a:ext cx="11945566" cy="1325563"/>
          </a:xfrm>
        </p:spPr>
        <p:txBody>
          <a:bodyPr>
            <a:normAutofit/>
          </a:bodyPr>
          <a:lstStyle/>
          <a:p>
            <a:r>
              <a:rPr lang="en-US" sz="6600" dirty="0">
                <a:solidFill>
                  <a:schemeClr val="tx1"/>
                </a:solidFill>
                <a:latin typeface="HfW cursive" panose="00000500000000000000" pitchFamily="2" charset="0"/>
              </a:rPr>
              <a:t>How do we teach it?</a:t>
            </a:r>
          </a:p>
        </p:txBody>
      </p:sp>
    </p:spTree>
    <p:extLst>
      <p:ext uri="{BB962C8B-B14F-4D97-AF65-F5344CB8AC3E}">
        <p14:creationId xmlns:p14="http://schemas.microsoft.com/office/powerpoint/2010/main" val="2555033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B5637-AB80-4A0E-ADCD-F4C3A045B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6637" y="128032"/>
            <a:ext cx="8596668" cy="1320800"/>
          </a:xfrm>
        </p:spPr>
        <p:txBody>
          <a:bodyPr/>
          <a:lstStyle/>
          <a:p>
            <a:r>
              <a:rPr lang="en-GB" dirty="0">
                <a:latin typeface="HfW cursive" panose="00000500000000000000" pitchFamily="2" charset="0"/>
              </a:rPr>
              <a:t>These are the routines taught to the children: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95D22A-84FA-4A87-91EF-81D2628BB6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479" t="37305" r="39122" b="24397"/>
          <a:stretch/>
        </p:blipFill>
        <p:spPr>
          <a:xfrm>
            <a:off x="2359878" y="1265190"/>
            <a:ext cx="1890351" cy="26445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41230EC-9662-4F74-92A4-B96E49DDCF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978" t="34929" r="27164" b="26773"/>
          <a:stretch/>
        </p:blipFill>
        <p:spPr>
          <a:xfrm>
            <a:off x="4250230" y="1195996"/>
            <a:ext cx="1871631" cy="27137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36FC623-2B45-483D-8AEC-62F7B581E2A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7861" t="35052" r="27010" b="28148"/>
          <a:stretch/>
        </p:blipFill>
        <p:spPr>
          <a:xfrm>
            <a:off x="4250229" y="4068265"/>
            <a:ext cx="1890351" cy="258660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8F0ADCA-A2B4-4341-94CA-B4BC73E5226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7987" t="34342" r="27054" b="27170"/>
          <a:stretch/>
        </p:blipFill>
        <p:spPr>
          <a:xfrm>
            <a:off x="2315201" y="3978917"/>
            <a:ext cx="1890351" cy="27357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EBBA173-B7EF-4685-A6CB-2C2882F0E7A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7929" t="35189" r="27046" b="27010"/>
          <a:stretch/>
        </p:blipFill>
        <p:spPr>
          <a:xfrm>
            <a:off x="6096000" y="1256069"/>
            <a:ext cx="1875252" cy="265365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C8C1E92-0EBE-4DD7-8674-CA94AB7117D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5423" t="36698" r="39072" b="23712"/>
          <a:stretch/>
        </p:blipFill>
        <p:spPr>
          <a:xfrm>
            <a:off x="6185257" y="4014888"/>
            <a:ext cx="1890351" cy="271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889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8885F-1325-4366-946C-A07A26820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15564602-8285-0BDA-4FB8-72C5A69EEC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6857" y="363583"/>
            <a:ext cx="10394027" cy="5884817"/>
          </a:xfrm>
        </p:spPr>
      </p:pic>
      <p:pic>
        <p:nvPicPr>
          <p:cNvPr id="5" name="Picture 5" descr="A picture containing bedroom&#10;&#10;Description automatically generated">
            <a:extLst>
              <a:ext uri="{FF2B5EF4-FFF2-40B4-BE49-F238E27FC236}">
                <a16:creationId xmlns:a16="http://schemas.microsoft.com/office/drawing/2014/main" id="{CF673AEF-A491-65B2-44E5-82B3F63E8D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2618" y="4405313"/>
            <a:ext cx="3306535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92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6DC2F-AFBF-1563-2BAF-5F43F77F9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34029"/>
            <a:ext cx="10921640" cy="1314698"/>
          </a:xfrm>
        </p:spPr>
        <p:txBody>
          <a:bodyPr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4000" dirty="0">
                <a:latin typeface="HfW cursive" panose="00000500000000000000" pitchFamily="2" charset="0"/>
              </a:rPr>
              <a:t>What about the children who might find it a challenge with these routines?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686C3E2-ADE9-51EC-A317-67E7479BEB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2603480"/>
              </p:ext>
            </p:extLst>
          </p:nvPr>
        </p:nvGraphicFramePr>
        <p:xfrm>
          <a:off x="632647" y="2805098"/>
          <a:ext cx="10915869" cy="34789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039845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5615" y="479306"/>
            <a:ext cx="8596668" cy="1320800"/>
          </a:xfrm>
        </p:spPr>
        <p:txBody>
          <a:bodyPr/>
          <a:lstStyle/>
          <a:p>
            <a:r>
              <a:rPr lang="en-GB" dirty="0"/>
              <a:t>					</a:t>
            </a:r>
            <a:r>
              <a:rPr lang="en-GB" dirty="0">
                <a:latin typeface="HfW cursive" panose="00000500000000000000" pitchFamily="2" charset="0"/>
              </a:rPr>
              <a:t>	Success Plan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23260" y="937313"/>
            <a:ext cx="6047051" cy="5761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9891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3585" y="524407"/>
            <a:ext cx="8596668" cy="1320800"/>
          </a:xfrm>
        </p:spPr>
        <p:txBody>
          <a:bodyPr>
            <a:normAutofit/>
          </a:bodyPr>
          <a:lstStyle/>
          <a:p>
            <a:r>
              <a:rPr lang="en-GB" sz="6000" dirty="0">
                <a:latin typeface="HfW cursive" panose="00000500000000000000" pitchFamily="2" charset="0"/>
              </a:rPr>
              <a:t>Consequences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5553" y="1981480"/>
            <a:ext cx="8596668" cy="388077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600" dirty="0">
                <a:latin typeface="HfW cursive" panose="00000500000000000000" pitchFamily="2" charset="0"/>
              </a:rPr>
              <a:t>What is the purpose of a consequence?</a:t>
            </a:r>
          </a:p>
          <a:p>
            <a:pPr marL="0" indent="0">
              <a:buNone/>
            </a:pPr>
            <a:endParaRPr lang="en-GB" sz="3600" dirty="0">
              <a:latin typeface="HfW cursive" panose="00000500000000000000" pitchFamily="2" charset="0"/>
            </a:endParaRPr>
          </a:p>
          <a:p>
            <a:pPr marL="0" indent="0">
              <a:buNone/>
            </a:pPr>
            <a:r>
              <a:rPr lang="en-GB" sz="3600" dirty="0">
                <a:latin typeface="HfW cursive" panose="00000500000000000000" pitchFamily="2" charset="0"/>
              </a:rPr>
              <a:t>They have one primary effect, they deter. They  give pause for reflection and make the recipient think, as they sit there “I might not do this again.”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940965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0002" y="218192"/>
            <a:ext cx="10571998" cy="970450"/>
          </a:xfrm>
        </p:spPr>
        <p:txBody>
          <a:bodyPr/>
          <a:lstStyle/>
          <a:p>
            <a:r>
              <a:rPr lang="en-GB" dirty="0">
                <a:latin typeface="HfW cursive" panose="00000500000000000000" pitchFamily="2" charset="0"/>
              </a:rPr>
              <a:t>School/Staff Full Version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3944" y="818663"/>
            <a:ext cx="8477655" cy="5821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875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HfW cursive" panose="00000500000000000000" pitchFamily="2" charset="0"/>
              </a:rPr>
              <a:t>C1 - Unexpected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772" y="2245576"/>
            <a:ext cx="11764703" cy="2193073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385097" y="4703879"/>
            <a:ext cx="7143375" cy="10001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HfW cursive" panose="00000500000000000000" pitchFamily="2" charset="0"/>
              </a:rPr>
              <a:t>Teachers can use their judgement and discretion when giving this consequence. It might be that some children need a couple of reminders before moving to C2</a:t>
            </a:r>
          </a:p>
        </p:txBody>
      </p:sp>
      <p:sp>
        <p:nvSpPr>
          <p:cNvPr id="3" name="Oval 2"/>
          <p:cNvSpPr/>
          <p:nvPr/>
        </p:nvSpPr>
        <p:spPr>
          <a:xfrm>
            <a:off x="8420100" y="4848225"/>
            <a:ext cx="3095625" cy="14859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HfW cursive" panose="00000500000000000000" pitchFamily="2" charset="0"/>
              </a:rPr>
              <a:t>Not exhaustive lists used.</a:t>
            </a:r>
          </a:p>
        </p:txBody>
      </p:sp>
    </p:spTree>
    <p:extLst>
      <p:ext uri="{BB962C8B-B14F-4D97-AF65-F5344CB8AC3E}">
        <p14:creationId xmlns:p14="http://schemas.microsoft.com/office/powerpoint/2010/main" val="2861884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HfW cursive" panose="00000500000000000000" pitchFamily="2" charset="0"/>
              </a:rPr>
              <a:t>Script 1</a:t>
            </a:r>
            <a:br>
              <a:rPr lang="en-GB" dirty="0">
                <a:latin typeface="HfW cursive" panose="00000500000000000000" pitchFamily="2" charset="0"/>
              </a:rPr>
            </a:br>
            <a:endParaRPr lang="en-GB" dirty="0">
              <a:latin typeface="HfW cursive" panose="00000500000000000000" pitchFamily="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3156" y="2117668"/>
            <a:ext cx="10715147" cy="209788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2DCA3A0-62C6-4A03-B331-C0853E52A2CF}"/>
              </a:ext>
            </a:extLst>
          </p:cNvPr>
          <p:cNvSpPr txBox="1"/>
          <p:nvPr/>
        </p:nvSpPr>
        <p:spPr>
          <a:xfrm>
            <a:off x="1355103" y="5232530"/>
            <a:ext cx="6103854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>
                <a:latin typeface="HfW cursive" panose="00000500000000000000" pitchFamily="2" charset="0"/>
              </a:rPr>
              <a:t>A script is not:</a:t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1800" dirty="0">
                <a:latin typeface="HfW cursive" panose="00000500000000000000" pitchFamily="2" charset="0"/>
              </a:rPr>
              <a:t>A ritual to be followed and should not replace sincerity or professionalism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94557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HfW cursive" panose="00000500000000000000" pitchFamily="2" charset="0"/>
              </a:rPr>
              <a:t>C2 - Persistent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499" y="2323236"/>
            <a:ext cx="11374535" cy="1886813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1733550" y="4772025"/>
            <a:ext cx="7286625" cy="1295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HfW cursive" panose="00000500000000000000" pitchFamily="2" charset="0"/>
              </a:rPr>
              <a:t>The same applies to this stage and positive reinforcement of they can make the right choice before moving to C3.</a:t>
            </a:r>
          </a:p>
        </p:txBody>
      </p:sp>
    </p:spTree>
    <p:extLst>
      <p:ext uri="{BB962C8B-B14F-4D97-AF65-F5344CB8AC3E}">
        <p14:creationId xmlns:p14="http://schemas.microsoft.com/office/powerpoint/2010/main" val="16779762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HfW cursive" panose="00000500000000000000" pitchFamily="2" charset="0"/>
              </a:rPr>
              <a:t>Script 2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62" y="2659855"/>
            <a:ext cx="11343246" cy="2055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4671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HfW cursive" panose="00000500000000000000" pitchFamily="2" charset="0"/>
              </a:rPr>
              <a:t>C3 - Serious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89411" y="4317756"/>
            <a:ext cx="4504950" cy="2438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HfW cursive" panose="00000500000000000000" pitchFamily="2" charset="0"/>
              </a:rPr>
              <a:t>C3 begins the issuing of cards.</a:t>
            </a:r>
          </a:p>
          <a:p>
            <a:pPr algn="ctr"/>
            <a:r>
              <a:rPr lang="en-GB" dirty="0">
                <a:latin typeface="HfW cursive" panose="00000500000000000000" pitchFamily="2" charset="0"/>
              </a:rPr>
              <a:t>They have had all the warnings and reminders.</a:t>
            </a:r>
          </a:p>
          <a:p>
            <a:pPr algn="ctr"/>
            <a:r>
              <a:rPr lang="en-GB" dirty="0">
                <a:latin typeface="HfW cursive" panose="00000500000000000000" pitchFamily="2" charset="0"/>
              </a:rPr>
              <a:t>At each card stage a restorative conversation should be had to support the expectations and deter from the second card.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6800850" y="4438650"/>
            <a:ext cx="3933448" cy="18097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HfW cursive" panose="00000500000000000000" pitchFamily="2" charset="0"/>
              </a:rPr>
              <a:t>The first yellow card will be verbalised to the child then the second and third will be discretely given.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613" y="2032248"/>
            <a:ext cx="12064772" cy="20385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29395CF-9553-4BFE-860F-5715EF1CD59F}"/>
              </a:ext>
            </a:extLst>
          </p:cNvPr>
          <p:cNvSpPr/>
          <p:nvPr/>
        </p:nvSpPr>
        <p:spPr>
          <a:xfrm>
            <a:off x="8512404" y="2471238"/>
            <a:ext cx="914400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61F49B7-EE1F-44D6-9757-CE77FE7738C5}"/>
              </a:ext>
            </a:extLst>
          </p:cNvPr>
          <p:cNvSpPr/>
          <p:nvPr/>
        </p:nvSpPr>
        <p:spPr>
          <a:xfrm>
            <a:off x="8310374" y="3874290"/>
            <a:ext cx="914400" cy="1508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21CD69F-7622-452A-AA30-9837D32CDF66}"/>
              </a:ext>
            </a:extLst>
          </p:cNvPr>
          <p:cNvSpPr/>
          <p:nvPr/>
        </p:nvSpPr>
        <p:spPr>
          <a:xfrm>
            <a:off x="8359602" y="2320409"/>
            <a:ext cx="914400" cy="1508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4DF2F1A-0425-4CF1-AC81-E5E3AEDB70A7}"/>
              </a:ext>
            </a:extLst>
          </p:cNvPr>
          <p:cNvSpPr/>
          <p:nvPr/>
        </p:nvSpPr>
        <p:spPr>
          <a:xfrm>
            <a:off x="3921551" y="2762054"/>
            <a:ext cx="2997723" cy="45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666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HfW cursive" panose="00000500000000000000" pitchFamily="2" charset="0"/>
              </a:rPr>
              <a:t>Script 3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9150" y="2298498"/>
            <a:ext cx="10553700" cy="3484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7981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HfW cursive" panose="00000500000000000000" pitchFamily="2" charset="0"/>
              </a:rPr>
              <a:t>C4 - Very Serious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66751" y="3751266"/>
            <a:ext cx="5248275" cy="15811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HfW cursive" panose="00000500000000000000" pitchFamily="2" charset="0"/>
              </a:rPr>
              <a:t>A red letter can be sent to parents based on the teacher’s judgement.</a:t>
            </a:r>
          </a:p>
          <a:p>
            <a:pPr algn="ctr"/>
            <a:r>
              <a:rPr lang="en-GB" dirty="0">
                <a:latin typeface="HfW cursive" panose="00000500000000000000" pitchFamily="2" charset="0"/>
              </a:rPr>
              <a:t>The actual red card issued may be enough deterrent for the pupil.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66751" y="5562600"/>
            <a:ext cx="7143750" cy="11524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HfW cursive" panose="00000500000000000000" pitchFamily="2" charset="0"/>
              </a:rPr>
              <a:t>If a red card is received on a Friday afternoon, then the consequence will be carried over to the Monday of the next week and explained to both pupil and parent.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411" y="1525584"/>
            <a:ext cx="11919178" cy="1903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891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HfW cursive" panose="00000500000000000000" pitchFamily="2" charset="0"/>
              </a:rPr>
              <a:t>C5 - Extremely Serious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075" y="2648555"/>
            <a:ext cx="11800184" cy="113287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628650" y="4591050"/>
            <a:ext cx="4343400" cy="1476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HfW cursive" panose="00000500000000000000" pitchFamily="2" charset="0"/>
              </a:rPr>
              <a:t>Please note that incidents can move straight to C4 or C5 based on the severity of the action.</a:t>
            </a:r>
          </a:p>
        </p:txBody>
      </p:sp>
      <p:sp>
        <p:nvSpPr>
          <p:cNvPr id="6" name="Rounded Rectangle 4">
            <a:extLst>
              <a:ext uri="{FF2B5EF4-FFF2-40B4-BE49-F238E27FC236}">
                <a16:creationId xmlns:a16="http://schemas.microsoft.com/office/drawing/2014/main" id="{B35F6A6E-DF3D-49BF-9728-5CB7EF9FF093}"/>
              </a:ext>
            </a:extLst>
          </p:cNvPr>
          <p:cNvSpPr/>
          <p:nvPr/>
        </p:nvSpPr>
        <p:spPr>
          <a:xfrm>
            <a:off x="5588720" y="4591050"/>
            <a:ext cx="4343400" cy="1476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HfW cursive" panose="00000500000000000000" pitchFamily="2" charset="0"/>
              </a:rPr>
              <a:t>Children also do not necessarily move from C4 straight to C5.</a:t>
            </a:r>
          </a:p>
        </p:txBody>
      </p:sp>
    </p:spTree>
    <p:extLst>
      <p:ext uri="{BB962C8B-B14F-4D97-AF65-F5344CB8AC3E}">
        <p14:creationId xmlns:p14="http://schemas.microsoft.com/office/powerpoint/2010/main" val="35622160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B09B7-A469-4593-A137-EF9C4069A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78B873-E23E-4DA2-BA91-C7FD528217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8C857D-5F0A-4C92-94D3-4D15EA02C2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948" t="23093" r="35825" b="9965"/>
          <a:stretch/>
        </p:blipFill>
        <p:spPr>
          <a:xfrm>
            <a:off x="3346515" y="0"/>
            <a:ext cx="5316718" cy="684984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5A722FF-33DD-4F0C-BF81-245901F0F47F}"/>
              </a:ext>
            </a:extLst>
          </p:cNvPr>
          <p:cNvSpPr/>
          <p:nvPr/>
        </p:nvSpPr>
        <p:spPr>
          <a:xfrm>
            <a:off x="6956981" y="5684363"/>
            <a:ext cx="1640264" cy="356999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E3240502-D5B3-4854-979C-A24EE97EA6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32" y="265076"/>
            <a:ext cx="2300591" cy="2174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06419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0455" y="-108015"/>
            <a:ext cx="7766936" cy="1646302"/>
          </a:xfrm>
        </p:spPr>
        <p:txBody>
          <a:bodyPr/>
          <a:lstStyle/>
          <a:p>
            <a:pPr algn="ctr"/>
            <a:r>
              <a:rPr lang="en-GB" dirty="0">
                <a:latin typeface="HfW cursive" panose="00000500000000000000" pitchFamily="2" charset="0"/>
              </a:rPr>
              <a:t>Points to remember: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72" y="1538287"/>
            <a:ext cx="7766936" cy="5088755"/>
          </a:xfrm>
        </p:spPr>
        <p:txBody>
          <a:bodyPr>
            <a:normAutofit fontScale="85000" lnSpcReduction="10000"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HfW cursive" panose="00000500000000000000" pitchFamily="2" charset="0"/>
              </a:rPr>
              <a:t>The consequences are designed for both the behaviour curriculum routines and everyday behaviours/expectations.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HfW cursive" panose="00000500000000000000" pitchFamily="2" charset="0"/>
              </a:rPr>
              <a:t>It is not set in stone and teacher’s professional judgement is key - they know the pupils.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HfW cursive" panose="00000500000000000000" pitchFamily="2" charset="0"/>
              </a:rPr>
              <a:t>It is not a race to move through the stages to C5.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HfW cursive" panose="00000500000000000000" pitchFamily="2" charset="0"/>
              </a:rPr>
              <a:t>It is more about supporting conversations at each stage to prevent the pupil from moving onwards.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1" u="sng" dirty="0">
                <a:solidFill>
                  <a:schemeClr val="tx1"/>
                </a:solidFill>
                <a:latin typeface="HfW cursive" panose="00000500000000000000" pitchFamily="2" charset="0"/>
              </a:rPr>
              <a:t>Every member of staff </a:t>
            </a:r>
            <a:r>
              <a:rPr lang="en-GB" dirty="0">
                <a:solidFill>
                  <a:schemeClr val="tx1"/>
                </a:solidFill>
                <a:latin typeface="HfW cursive" panose="00000500000000000000" pitchFamily="2" charset="0"/>
              </a:rPr>
              <a:t>will be trained using the same consequences and language with the same expectations of when to move a pupil on.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HfW cursive" panose="00000500000000000000" pitchFamily="2" charset="0"/>
              </a:rPr>
              <a:t>Success plans are available to create and put in place for an individual regarding the routine expectations.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HfW cursive" panose="00000500000000000000" pitchFamily="2" charset="0"/>
              </a:rPr>
              <a:t>If no cards are issued in a day but only a reminder is given, then the next day begins a new.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HfW cursive" panose="00000500000000000000" pitchFamily="2" charset="0"/>
              </a:rPr>
              <a:t>Cards are cumulative through the week.</a:t>
            </a:r>
          </a:p>
          <a:p>
            <a:pPr algn="l"/>
            <a:endParaRPr lang="en-GB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600" b="1" dirty="0">
                <a:solidFill>
                  <a:schemeClr val="tx1"/>
                </a:solidFill>
                <a:latin typeface="HfW cursive" panose="00000500000000000000" pitchFamily="2" charset="0"/>
              </a:rPr>
              <a:t>We want to improve behaviour and learning for everyone! </a:t>
            </a:r>
            <a:r>
              <a:rPr lang="en-GB" sz="2600" b="1" dirty="0">
                <a:solidFill>
                  <a:schemeClr val="tx1"/>
                </a:solidFill>
                <a:latin typeface="HfW cursive" panose="00000500000000000000" pitchFamily="2" charset="0"/>
                <a:sym typeface="Wingdings" panose="05000000000000000000" pitchFamily="2" charset="2"/>
              </a:rPr>
              <a:t></a:t>
            </a:r>
            <a:endParaRPr lang="en-GB" sz="2600" b="1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5357" y="561975"/>
            <a:ext cx="1952625" cy="195262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0558140F-F86B-43AF-B0D7-9787525D8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7391" y="2807167"/>
            <a:ext cx="2300591" cy="2174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65505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141</TotalTime>
  <Words>746</Words>
  <Application>Microsoft Office PowerPoint</Application>
  <PresentationFormat>Widescreen</PresentationFormat>
  <Paragraphs>82</Paragraphs>
  <Slides>23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HfW cursive</vt:lpstr>
      <vt:lpstr>Trebuchet MS</vt:lpstr>
      <vt:lpstr>Wingdings</vt:lpstr>
      <vt:lpstr>Wingdings 3</vt:lpstr>
      <vt:lpstr>Facet</vt:lpstr>
      <vt:lpstr>The Kaleidoscope Behaviour Curriculum.</vt:lpstr>
      <vt:lpstr>What is it?</vt:lpstr>
      <vt:lpstr>Our three new behaviour expectations:</vt:lpstr>
      <vt:lpstr>Examples of what this would look like in action...</vt:lpstr>
      <vt:lpstr>The Behaviour Curriculum is based upon evidence based research:</vt:lpstr>
      <vt:lpstr>Why are we implementing a behaviour curriculum?</vt:lpstr>
      <vt:lpstr>How do we teach it?</vt:lpstr>
      <vt:lpstr>These are the routines taught to the children:</vt:lpstr>
      <vt:lpstr>PowerPoint Presentation</vt:lpstr>
      <vt:lpstr>What about the children who might find it a challenge with these routines?</vt:lpstr>
      <vt:lpstr>      Success Plan</vt:lpstr>
      <vt:lpstr>Consequences</vt:lpstr>
      <vt:lpstr>School/Staff Full Version </vt:lpstr>
      <vt:lpstr>C1 - Unexpected</vt:lpstr>
      <vt:lpstr>Script 1 </vt:lpstr>
      <vt:lpstr>C2 - Persistent</vt:lpstr>
      <vt:lpstr>Script 2</vt:lpstr>
      <vt:lpstr>C3 - Serious</vt:lpstr>
      <vt:lpstr>Script 3</vt:lpstr>
      <vt:lpstr>C4 - Very Serious</vt:lpstr>
      <vt:lpstr>C5 - Extremely Serious</vt:lpstr>
      <vt:lpstr>PowerPoint Presentation</vt:lpstr>
      <vt:lpstr>Points to remember:</vt:lpstr>
    </vt:vector>
  </TitlesOfParts>
  <Company>Christ Church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Kaleidoscope Behaviour curriculum.</dc:title>
  <dc:creator>Kerry James</dc:creator>
  <cp:lastModifiedBy>Kizzy Harvey</cp:lastModifiedBy>
  <cp:revision>20</cp:revision>
  <dcterms:created xsi:type="dcterms:W3CDTF">2023-09-06T16:46:21Z</dcterms:created>
  <dcterms:modified xsi:type="dcterms:W3CDTF">2024-02-22T14:19:33Z</dcterms:modified>
</cp:coreProperties>
</file>